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אליפסה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לבן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תוכן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e-IL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מציין מיקום תוכן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6" name="מציין מיקום תוכן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אליפסה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אליפסה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כותרת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מלבן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מלבן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מציין מיקום תוכן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אליפסה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אליפסה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לבן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חבר ישר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מלבן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לבן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אליפסה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2" name="מלבן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מלבן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מלבן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מלבן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8C7AA8-9A55-4768-96E4-A0E8570AF80C}" type="datetimeFigureOut">
              <a:rPr lang="he-IL" smtClean="0"/>
              <a:pPr/>
              <a:t>ד'/אב/תשע"ג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8" name="מלבן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אליפסה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AA5C0B-A959-4676-9DD7-E2516788753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ail.google.com/mail/u/0/?ui=2&amp;ik=d3a75e8b2e&amp;view=att&amp;th=1385637161b3dc9c&amp;attid=0.1&amp;disp=inline&amp;realattid=f_h49karzq0&amp;safe=1&amp;z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512" y="3212976"/>
            <a:ext cx="8784976" cy="2016224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/>
              <a:t>NEGBA 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/>
              <a:t>A Network of Houses of Hope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for </a:t>
            </a:r>
            <a:r>
              <a:rPr lang="en-US" sz="3600" b="1" dirty="0"/>
              <a:t>Children At-Risk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87849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/>
              <a:t>NEGBA © 2013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640" y="620688"/>
            <a:ext cx="3474720" cy="14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47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uture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facilitates the academic success of Israel's children at-risk and fosters their healthy social and psychological well-being.</a:t>
            </a:r>
            <a:r>
              <a:rPr lang="he-IL" dirty="0"/>
              <a:t>  </a:t>
            </a:r>
            <a:r>
              <a:rPr lang="en-US" dirty="0" err="1"/>
              <a:t>Negba's</a:t>
            </a:r>
            <a:r>
              <a:rPr lang="en-US" dirty="0"/>
              <a:t> children are nurtured to excel in some area- whatever area they choose. </a:t>
            </a:r>
          </a:p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accompanies its children and youth to the onset of adulthood, be it army or </a:t>
            </a:r>
            <a:endParaRPr lang="en-US" dirty="0" smtClean="0"/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national </a:t>
            </a:r>
            <a:r>
              <a:rPr lang="en-US" dirty="0"/>
              <a:t>service, university study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/>
              <a:t>   or </a:t>
            </a:r>
            <a:r>
              <a:rPr lang="en-US" dirty="0"/>
              <a:t>employment</a:t>
            </a:r>
            <a:r>
              <a:rPr lang="he-IL" dirty="0" smtClean="0"/>
              <a:t>.</a:t>
            </a:r>
            <a:r>
              <a:rPr lang="fr-FR" dirty="0"/>
              <a:t> </a:t>
            </a: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2050" name="Picture 2" descr="D:\1 PHOTOS NEGBA\2012-2013\שיעורי בית\קבוצת אור\DSCN77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5" t="4264" r="7019" b="11528"/>
          <a:stretch/>
        </p:blipFill>
        <p:spPr bwMode="auto">
          <a:xfrm>
            <a:off x="6084168" y="4272385"/>
            <a:ext cx="2756588" cy="2046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56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assists over 200 youth and their families each year</a:t>
            </a:r>
            <a:r>
              <a:rPr lang="fr-FR" dirty="0"/>
              <a:t>.</a:t>
            </a:r>
            <a:endParaRPr lang="en-US" dirty="0"/>
          </a:p>
          <a:p>
            <a:pPr algn="l" rtl="0"/>
            <a:r>
              <a:rPr lang="fr-FR" b="1" dirty="0" smtClean="0"/>
              <a:t>NEGBA</a:t>
            </a:r>
            <a:r>
              <a:rPr lang="fr-FR" dirty="0" smtClean="0"/>
              <a:t> </a:t>
            </a:r>
            <a:r>
              <a:rPr lang="en-US" dirty="0"/>
              <a:t>enters in contractual partnerships with state and municipal welfare and education authorities in each city of operation. Only projects that are sustainable are launched. </a:t>
            </a:r>
          </a:p>
          <a:p>
            <a:pPr algn="l" rtl="0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85" b="5955"/>
          <a:stretch/>
        </p:blipFill>
        <p:spPr>
          <a:xfrm>
            <a:off x="5277604" y="4117099"/>
            <a:ext cx="3614876" cy="2264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52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b="1" dirty="0" smtClean="0"/>
              <a:t>NEGBA</a:t>
            </a:r>
            <a:r>
              <a:rPr lang="fr-FR" dirty="0" smtClean="0"/>
              <a:t> </a:t>
            </a:r>
            <a:r>
              <a:rPr lang="en-US" dirty="0"/>
              <a:t>is an approved Israeli charity by the PEF Israel Endowment Funds, Inc</a:t>
            </a:r>
            <a:r>
              <a:rPr lang="en-US" dirty="0" smtClean="0"/>
              <a:t>. Donations to NEGBA are tax-deductible in the USA, Israel and France.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fr-FR" b="1" dirty="0" smtClean="0"/>
              <a:t>NEGBA</a:t>
            </a:r>
            <a:r>
              <a:rPr lang="fr-FR" dirty="0" smtClean="0"/>
              <a:t> </a:t>
            </a:r>
            <a:r>
              <a:rPr lang="en-US" dirty="0"/>
              <a:t>exists on donations</a:t>
            </a:r>
            <a:r>
              <a:rPr lang="en-US" b="1" dirty="0"/>
              <a:t> </a:t>
            </a:r>
            <a:r>
              <a:rPr lang="en-US" dirty="0"/>
              <a:t>and planned gifts, and receives support from Israel's Ministries of Education and Welfare.  It has an annual operating budget of USD $1.3 million.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421" y="5316818"/>
            <a:ext cx="715634" cy="10190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335813"/>
            <a:ext cx="952500" cy="9810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5536424"/>
            <a:ext cx="1836198" cy="57985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392" y="5532248"/>
            <a:ext cx="2249488" cy="58820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32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8080576" cy="75895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96753" y="5085184"/>
            <a:ext cx="8373577" cy="1445912"/>
          </a:xfrm>
        </p:spPr>
        <p:txBody>
          <a:bodyPr/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www.negba.org</a:t>
            </a:r>
          </a:p>
          <a:p>
            <a:pPr marL="0" indent="0" algn="ctr" rtl="0">
              <a:buNone/>
            </a:pPr>
            <a:r>
              <a:rPr lang="en-US" dirty="0">
                <a:solidFill>
                  <a:schemeClr val="accent1"/>
                </a:solidFill>
              </a:rPr>
              <a:t>www.facebook.com/AssociationNegba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23526" y="1823912"/>
            <a:ext cx="856895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1"/>
                </a:solidFill>
              </a:rPr>
              <a:t>Head Office</a:t>
            </a:r>
            <a:r>
              <a:rPr lang="en-US" sz="2400" dirty="0" smtClean="0">
                <a:solidFill>
                  <a:schemeClr val="accent1"/>
                </a:solidFill>
              </a:rPr>
              <a:t>:</a:t>
            </a:r>
          </a:p>
          <a:p>
            <a:pPr algn="l" rtl="0"/>
            <a:r>
              <a:rPr lang="en-US" sz="2400" dirty="0"/>
              <a:t>91 </a:t>
            </a:r>
            <a:r>
              <a:rPr lang="en-US" sz="2400" dirty="0" err="1"/>
              <a:t>Avraham</a:t>
            </a:r>
            <a:r>
              <a:rPr lang="en-US" sz="2400" dirty="0"/>
              <a:t> </a:t>
            </a:r>
            <a:r>
              <a:rPr lang="en-US" sz="2400" dirty="0" err="1"/>
              <a:t>Avinu</a:t>
            </a:r>
            <a:r>
              <a:rPr lang="en-US" sz="2400" dirty="0"/>
              <a:t> Street, POB </a:t>
            </a:r>
            <a:r>
              <a:rPr lang="en-US" sz="2400" dirty="0" smtClean="0"/>
              <a:t>18001</a:t>
            </a:r>
          </a:p>
          <a:p>
            <a:pPr algn="l" rtl="0"/>
            <a:r>
              <a:rPr lang="en-US" sz="2400" dirty="0" err="1" smtClean="0"/>
              <a:t>Beersheva</a:t>
            </a:r>
            <a:r>
              <a:rPr lang="en-US" sz="2400" dirty="0"/>
              <a:t>, 84140 Israel</a:t>
            </a:r>
            <a:endParaRPr lang="en-US" sz="2400" dirty="0" smtClean="0"/>
          </a:p>
          <a:p>
            <a:pPr algn="l" rtl="0" hangingPunct="0"/>
            <a:r>
              <a:rPr lang="en-US" sz="2400" dirty="0" smtClean="0"/>
              <a:t>Tel</a:t>
            </a:r>
            <a:r>
              <a:rPr lang="en-US" sz="2400" dirty="0"/>
              <a:t>: +</a:t>
            </a:r>
            <a:r>
              <a:rPr lang="en-US" sz="2400" dirty="0" smtClean="0"/>
              <a:t>972.8.648.7684 * Fax</a:t>
            </a:r>
            <a:r>
              <a:rPr lang="en-US" sz="2400" dirty="0"/>
              <a:t>: +</a:t>
            </a:r>
            <a:r>
              <a:rPr lang="en-US" sz="2400" dirty="0" smtClean="0"/>
              <a:t>972.8.648.2405</a:t>
            </a:r>
          </a:p>
          <a:p>
            <a:pPr algn="l" rtl="0" hangingPunct="0"/>
            <a:r>
              <a:rPr lang="en-US" sz="2400" dirty="0" smtClean="0"/>
              <a:t>Email: negbainfo@gmail.com </a:t>
            </a:r>
          </a:p>
          <a:p>
            <a:pPr algn="l" rtl="0"/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200" b="1" dirty="0">
                <a:solidFill>
                  <a:schemeClr val="accent1"/>
                </a:solidFill>
              </a:rPr>
              <a:t>Daniel Sheer, </a:t>
            </a:r>
            <a:r>
              <a:rPr lang="en-US" sz="2200" b="1" dirty="0" smtClean="0">
                <a:solidFill>
                  <a:schemeClr val="accent1"/>
                </a:solidFill>
              </a:rPr>
              <a:t>Director of Public </a:t>
            </a:r>
            <a:r>
              <a:rPr lang="en-US" sz="2200" b="1" dirty="0">
                <a:solidFill>
                  <a:schemeClr val="accent1"/>
                </a:solidFill>
              </a:rPr>
              <a:t>Relations, North America</a:t>
            </a:r>
          </a:p>
          <a:p>
            <a:pPr algn="l" rtl="0"/>
            <a:r>
              <a:rPr lang="en-US" sz="2400" dirty="0" smtClean="0"/>
              <a:t>Email</a:t>
            </a:r>
            <a:r>
              <a:rPr lang="en-US" sz="2400" dirty="0"/>
              <a:t>: daniel.prna.negba@gmail.com</a:t>
            </a:r>
          </a:p>
          <a:p>
            <a:pPr algn="l" rtl="0"/>
            <a:endParaRPr lang="en-US" sz="26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88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 hangingPunct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was founded in 2006 by a small group of French Israelis concerned for Israel's youth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means "southward."  </a:t>
            </a:r>
            <a:r>
              <a:rPr lang="en-US" dirty="0" err="1"/>
              <a:t>Negba</a:t>
            </a:r>
            <a:r>
              <a:rPr lang="en-US" dirty="0"/>
              <a:t> launched its activities in Israel's southern region, and continues to focus important initiatives in </a:t>
            </a:r>
            <a:r>
              <a:rPr lang="en-US" dirty="0" err="1"/>
              <a:t>Beersheva</a:t>
            </a:r>
            <a:r>
              <a:rPr lang="en-US" dirty="0"/>
              <a:t>. </a:t>
            </a:r>
          </a:p>
          <a:p>
            <a:pPr algn="l" rtl="0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5" t="5897" b="41677"/>
          <a:stretch/>
        </p:blipFill>
        <p:spPr>
          <a:xfrm>
            <a:off x="5796136" y="4581128"/>
            <a:ext cx="3024336" cy="1684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73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is a community based, lay driven organization providing after-school educational and social programs for Israel's </a:t>
            </a:r>
            <a:r>
              <a:rPr lang="en-US" dirty="0" smtClean="0"/>
              <a:t>children at-risk </a:t>
            </a:r>
            <a:r>
              <a:rPr lang="en-US" dirty="0"/>
              <a:t>and teens aged 6 – 18. </a:t>
            </a:r>
            <a:endParaRPr lang="en-US" dirty="0" smtClean="0"/>
          </a:p>
          <a:p>
            <a:pPr marL="0" indent="0" algn="l" rtl="0">
              <a:buNone/>
            </a:pPr>
            <a:endParaRPr lang="en-US" b="1" dirty="0"/>
          </a:p>
          <a:p>
            <a:pPr algn="l" rtl="0">
              <a:spcBef>
                <a:spcPts val="0"/>
              </a:spcBef>
            </a:pPr>
            <a:r>
              <a:rPr lang="fr-FR" b="1" dirty="0" smtClean="0"/>
              <a:t>NEGBA</a:t>
            </a:r>
            <a:r>
              <a:rPr lang="fr-FR" dirty="0" smtClean="0"/>
              <a:t> </a:t>
            </a:r>
            <a:r>
              <a:rPr lang="en-US" dirty="0"/>
              <a:t>aims to help </a:t>
            </a:r>
            <a:r>
              <a:rPr lang="en-US" dirty="0" smtClean="0"/>
              <a:t>children at-risk </a:t>
            </a:r>
            <a:r>
              <a:rPr lang="en-US" dirty="0"/>
              <a:t>regardless of race, creed or color.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293096"/>
            <a:ext cx="2651787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29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deborah\Negba\Photos\maisons\DSCN1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975" y="4221089"/>
            <a:ext cx="2376488" cy="15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 descr="C:\Users\deborah\Negba\Photos\negba-jerusalem\DSC05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736" y="4221088"/>
            <a:ext cx="2398712" cy="15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spcBef>
                <a:spcPts val="0"/>
              </a:spcBef>
            </a:pPr>
            <a:r>
              <a:rPr lang="fr-FR" sz="2400" b="1" dirty="0"/>
              <a:t>NEGBA</a:t>
            </a:r>
            <a:r>
              <a:rPr lang="fr-FR" sz="2400" dirty="0"/>
              <a:t> </a:t>
            </a:r>
            <a:r>
              <a:rPr lang="en-US" sz="2400" dirty="0"/>
              <a:t>operates after-school </a:t>
            </a:r>
            <a:r>
              <a:rPr lang="en-US" sz="2400" i="1" dirty="0"/>
              <a:t>Houses of Hope</a:t>
            </a:r>
            <a:r>
              <a:rPr lang="en-US" sz="2400" dirty="0"/>
              <a:t> and a </a:t>
            </a:r>
            <a:r>
              <a:rPr lang="en-US" sz="2400" i="1" dirty="0"/>
              <a:t>Teen Club of Hope</a:t>
            </a:r>
            <a:r>
              <a:rPr lang="en-US" sz="2400" dirty="0"/>
              <a:t>, which serve as daily havens for vulnerable youngsters where they are nurtured in a warm but disciplined family environment, fed a nutritious hot meal, receive intense individualized academic tutoring and participate in structured social activities. </a:t>
            </a:r>
            <a:endParaRPr lang="fr-FR" sz="2400" dirty="0" smtClean="0"/>
          </a:p>
          <a:p>
            <a:pPr algn="l" rtl="0">
              <a:spcBef>
                <a:spcPts val="0"/>
              </a:spcBef>
              <a:buFont typeface="Wingdings" pitchFamily="2" charset="2"/>
              <a:buChar char="Ø"/>
            </a:pPr>
            <a:endParaRPr lang="fr-FR" dirty="0" smtClean="0"/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7" name="Picture 4" descr="C:\Users\deborah\Negba\Photos\maisons\DSCN1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13" y="4221089"/>
            <a:ext cx="2420937" cy="15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17562" y="6090042"/>
            <a:ext cx="2486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fr-FR" sz="1200" i="1" dirty="0" smtClean="0">
                <a:solidFill>
                  <a:srgbClr val="800000"/>
                </a:solidFill>
                <a:latin typeface="Georgia" pitchFamily="18" charset="0"/>
              </a:rPr>
              <a:t>« Bernard </a:t>
            </a:r>
            <a:r>
              <a:rPr lang="en-US" sz="1200" i="1" dirty="0" smtClean="0">
                <a:solidFill>
                  <a:srgbClr val="800000"/>
                </a:solidFill>
                <a:latin typeface="Georgia" pitchFamily="18" charset="0"/>
              </a:rPr>
              <a:t>&amp; </a:t>
            </a:r>
            <a:r>
              <a:rPr lang="fr-FR" sz="1200" i="1" dirty="0" smtClean="0">
                <a:solidFill>
                  <a:srgbClr val="800000"/>
                </a:solidFill>
                <a:latin typeface="Georgia" pitchFamily="18" charset="0"/>
              </a:rPr>
              <a:t>Marianne Picard » </a:t>
            </a:r>
            <a:r>
              <a:rPr lang="fr-FR" sz="1200" i="1" dirty="0" err="1" smtClean="0">
                <a:solidFill>
                  <a:srgbClr val="800000"/>
                </a:solidFill>
                <a:latin typeface="Georgia" pitchFamily="18" charset="0"/>
              </a:rPr>
              <a:t>Jerusalem</a:t>
            </a:r>
            <a:endParaRPr lang="he-IL" sz="1200" i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9" name="מלבן 6"/>
          <p:cNvSpPr>
            <a:spLocks noChangeArrowheads="1"/>
          </p:cNvSpPr>
          <p:nvPr/>
        </p:nvSpPr>
        <p:spPr bwMode="auto">
          <a:xfrm>
            <a:off x="3060038" y="6090042"/>
            <a:ext cx="290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/>
            <a:r>
              <a:rPr lang="fr-FR" sz="1200" i="1" dirty="0" smtClean="0">
                <a:solidFill>
                  <a:srgbClr val="800000"/>
                </a:solidFill>
              </a:rPr>
              <a:t>« Franck Levy »</a:t>
            </a:r>
          </a:p>
          <a:p>
            <a:pPr algn="ctr" rtl="0"/>
            <a:r>
              <a:rPr lang="fr-FR" sz="1200" i="1" dirty="0" smtClean="0">
                <a:solidFill>
                  <a:srgbClr val="800000"/>
                </a:solidFill>
              </a:rPr>
              <a:t> </a:t>
            </a:r>
            <a:r>
              <a:rPr lang="fr-FR" sz="1200" i="1" dirty="0" err="1" smtClean="0">
                <a:solidFill>
                  <a:srgbClr val="800000"/>
                </a:solidFill>
              </a:rPr>
              <a:t>Beersheva</a:t>
            </a:r>
            <a:endParaRPr lang="he-IL" sz="1200" i="1" dirty="0">
              <a:solidFill>
                <a:srgbClr val="800000"/>
              </a:solidFill>
            </a:endParaRPr>
          </a:p>
        </p:txBody>
      </p:sp>
      <p:sp>
        <p:nvSpPr>
          <p:cNvPr id="10" name="מלבן 7"/>
          <p:cNvSpPr>
            <a:spLocks noChangeArrowheads="1"/>
          </p:cNvSpPr>
          <p:nvPr/>
        </p:nvSpPr>
        <p:spPr bwMode="auto">
          <a:xfrm>
            <a:off x="930911" y="6104329"/>
            <a:ext cx="1340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fr-FR" sz="1200" i="1" dirty="0" smtClean="0">
                <a:solidFill>
                  <a:srgbClr val="800000"/>
                </a:solidFill>
              </a:rPr>
              <a:t>« Les Cigognes »</a:t>
            </a:r>
          </a:p>
          <a:p>
            <a:pPr algn="ctr" rtl="0"/>
            <a:r>
              <a:rPr lang="fr-FR" sz="1200" i="1" dirty="0" smtClean="0">
                <a:solidFill>
                  <a:srgbClr val="800000"/>
                </a:solidFill>
              </a:rPr>
              <a:t> </a:t>
            </a:r>
            <a:r>
              <a:rPr lang="fr-FR" sz="1200" i="1" dirty="0" err="1" smtClean="0">
                <a:solidFill>
                  <a:srgbClr val="800000"/>
                </a:solidFill>
              </a:rPr>
              <a:t>Beersheva</a:t>
            </a:r>
            <a:endParaRPr lang="he-IL" sz="1200" i="1" dirty="0">
              <a:solidFill>
                <a:srgbClr val="800000"/>
              </a:solidFill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67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proactively intervenes as early as possible in the care of </a:t>
            </a:r>
            <a:r>
              <a:rPr lang="en-US" dirty="0" smtClean="0"/>
              <a:t>children at-risk </a:t>
            </a:r>
            <a:r>
              <a:rPr lang="en-US" dirty="0"/>
              <a:t>when they are most flexible and can be influenced positively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>
              <a:spcBef>
                <a:spcPts val="0"/>
              </a:spcBef>
            </a:pPr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reaches out to teens during the critical adolescent "gap" years of 13-15 </a:t>
            </a:r>
            <a:endParaRPr lang="en-US" dirty="0" smtClean="0"/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overlooked </a:t>
            </a:r>
            <a:r>
              <a:rPr lang="en-US" dirty="0"/>
              <a:t>by most governmental </a:t>
            </a:r>
            <a:endParaRPr lang="en-US" dirty="0" smtClean="0"/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/>
              <a:t>   programs for youth at-risk</a:t>
            </a:r>
            <a:r>
              <a:rPr lang="en-US" dirty="0"/>
              <a:t>.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95665"/>
            <a:ext cx="2952328" cy="2114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35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NEGBA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also runs a </a:t>
            </a:r>
            <a:r>
              <a:rPr lang="en-US" i="1" dirty="0"/>
              <a:t>summer camp</a:t>
            </a:r>
            <a:r>
              <a:rPr lang="en-US" dirty="0"/>
              <a:t> for </a:t>
            </a:r>
            <a:r>
              <a:rPr lang="en-US" dirty="0" smtClean="0"/>
              <a:t>children at-risk.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fr-FR" b="1" dirty="0" smtClean="0"/>
              <a:t>NEGBA </a:t>
            </a:r>
            <a:r>
              <a:rPr lang="en-US" dirty="0"/>
              <a:t>operates its </a:t>
            </a:r>
            <a:r>
              <a:rPr lang="en-US" i="1" dirty="0"/>
              <a:t>Hope Foundation</a:t>
            </a:r>
            <a:r>
              <a:rPr lang="en-US" dirty="0"/>
              <a:t> which offers emergency assistance to participating children's families. </a:t>
            </a:r>
            <a:r>
              <a:rPr lang="fr-FR" dirty="0"/>
              <a:t> </a:t>
            </a: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576" y="3954962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55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NEGBA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uses advanced educational software to strengthen the academic achievements of its children.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429000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29000"/>
            <a:ext cx="3168000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09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638256"/>
          </a:xfrm>
        </p:spPr>
        <p:txBody>
          <a:bodyPr>
            <a:normAutofit/>
          </a:bodyPr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is run by a dedicated core professional paid staff filling 21 full-time equivalent positions.  40 committed professional volunteers assist in many capacities of service delivery. </a:t>
            </a:r>
            <a:endParaRPr lang="en-US" dirty="0" smtClean="0"/>
          </a:p>
          <a:p>
            <a:pPr algn="l" rtl="0">
              <a:spcBef>
                <a:spcPts val="1200"/>
              </a:spcBef>
            </a:pPr>
            <a:r>
              <a:rPr lang="fr-FR" b="1" dirty="0" smtClean="0"/>
              <a:t>NEGBA</a:t>
            </a:r>
            <a:r>
              <a:rPr lang="fr-FR" dirty="0" smtClean="0"/>
              <a:t> </a:t>
            </a:r>
            <a:r>
              <a:rPr lang="en-US" dirty="0"/>
              <a:t>is overseen by a highly active and talented board using business standards, </a:t>
            </a:r>
            <a:endParaRPr lang="en-US" dirty="0" smtClean="0"/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allowing </a:t>
            </a:r>
            <a:r>
              <a:rPr lang="en-US" dirty="0"/>
              <a:t>for transparent</a:t>
            </a:r>
            <a:r>
              <a:rPr lang="en-US" dirty="0" smtClean="0"/>
              <a:t>,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dirty="0" smtClean="0"/>
              <a:t>   efficient </a:t>
            </a:r>
            <a:r>
              <a:rPr lang="en-US" dirty="0"/>
              <a:t>and fast operation.</a:t>
            </a:r>
          </a:p>
        </p:txBody>
      </p:sp>
      <p:sp>
        <p:nvSpPr>
          <p:cNvPr id="5" name="AutoShape 2" descr="equip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 descr="C:\Users\deborah\AppData\Local\Microsoft\Windows\Temporary Internet Files\Content.IE5\EH0BEOAX\equi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90236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NEGBA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94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fr-FR" b="1" dirty="0"/>
              <a:t>NEGBA</a:t>
            </a:r>
            <a:r>
              <a:rPr lang="fr-FR" dirty="0"/>
              <a:t> </a:t>
            </a:r>
            <a:r>
              <a:rPr lang="en-US" dirty="0"/>
              <a:t>engages parents as partners in the care of their </a:t>
            </a:r>
            <a:r>
              <a:rPr lang="en-US" dirty="0" smtClean="0"/>
              <a:t>children at-risk.</a:t>
            </a: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2151" y="2780928"/>
            <a:ext cx="5402026" cy="328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26340"/>
            <a:ext cx="1974363" cy="798404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NEGBA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254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זרחי">
  <a:themeElements>
    <a:clrScheme name="התאמה אישית 2">
      <a:dk1>
        <a:sysClr val="windowText" lastClr="000000"/>
      </a:dk1>
      <a:lt1>
        <a:sysClr val="window" lastClr="FFFFFF"/>
      </a:lt1>
      <a:dk2>
        <a:srgbClr val="002060"/>
      </a:dk2>
      <a:lt2>
        <a:srgbClr val="C5D1D7"/>
      </a:lt2>
      <a:accent1>
        <a:srgbClr val="00206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אזרחי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זרח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</TotalTime>
  <Words>504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אזרחי</vt:lpstr>
      <vt:lpstr>NEGBA   A Network of Houses of Hope  for Children At-Risk</vt:lpstr>
      <vt:lpstr>About NEGBA</vt:lpstr>
      <vt:lpstr>About NEGBA</vt:lpstr>
      <vt:lpstr>About NEGBA</vt:lpstr>
      <vt:lpstr>About NEGBA</vt:lpstr>
      <vt:lpstr>About NEGBA</vt:lpstr>
      <vt:lpstr>The NEGBA Advantage</vt:lpstr>
      <vt:lpstr>The NEGBA Advantage</vt:lpstr>
      <vt:lpstr>The NEGBA Advantage</vt:lpstr>
      <vt:lpstr>A Bright Future</vt:lpstr>
      <vt:lpstr>About NEGBA</vt:lpstr>
      <vt:lpstr>About NEGBA</vt:lpstr>
      <vt:lpstr>For More Information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NEGBA  Réseau de Maison de l’Espérance en Israël  pour le Sauvetage aux Enfants en Péril</dc:title>
  <dc:creator>deborah</dc:creator>
  <cp:lastModifiedBy>Debo</cp:lastModifiedBy>
  <cp:revision>49</cp:revision>
  <dcterms:created xsi:type="dcterms:W3CDTF">2013-03-20T09:10:53Z</dcterms:created>
  <dcterms:modified xsi:type="dcterms:W3CDTF">2013-07-11T06:58:52Z</dcterms:modified>
</cp:coreProperties>
</file>